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g84bf33eac2_0_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" name="Google Shape;109;g84bf33eac2_0_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84bf33eac2_0_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84bf33eac2_0_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84bf33eac2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84bf33eac2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g8032b9f62a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Google Shape;129;g8032b9f62a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84bf33eac2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84bf33eac2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84bf33eac2_0_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84bf33eac2_0_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84bf33eac2_0_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84bf33eac2_0_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84bf33eac2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84bf33eac2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84bf33eac2_0_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84bf33eac2_0_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84bf33eac2_0_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84bf33eac2_0_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84bf33eac2_0_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84bf33eac2_0_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84bf33eac2_0_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" name="Google Shape;102;g84bf33eac2_0_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hyperlink" Target="https://www-tc.pbs.org/wgbh/nova/teachers/activities/pdf/3318_02_nsn.pdf" TargetMode="Externa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jp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Lesson 3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 u="sng">
                <a:solidFill>
                  <a:schemeClr val="hlink"/>
                </a:solidFill>
                <a:hlinkClick r:id="rId3"/>
              </a:rPr>
              <a:t>https://www-tc.pbs.org/wgbh/nova/teachers/activities/pdf/3318_02_nsn.pdf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22"/>
          <p:cNvSpPr txBox="1"/>
          <p:nvPr>
            <p:ph type="title"/>
          </p:nvPr>
        </p:nvSpPr>
        <p:spPr>
          <a:xfrm>
            <a:off x="311700" y="156825"/>
            <a:ext cx="8520600" cy="86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rgbClr val="0000FF"/>
                </a:solidFill>
              </a:rPr>
              <a:t>We using a simulation to enact how viruses spread.  How does a preventative measure (inoculation) prevent how viruses spread?</a:t>
            </a:r>
            <a:endParaRPr sz="2500">
              <a:solidFill>
                <a:srgbClr val="0000FF"/>
              </a:solidFill>
            </a:endParaRPr>
          </a:p>
        </p:txBody>
      </p:sp>
      <p:sp>
        <p:nvSpPr>
          <p:cNvPr id="112" name="Google Shape;112;p22"/>
          <p:cNvSpPr txBox="1"/>
          <p:nvPr>
            <p:ph idx="1" type="body"/>
          </p:nvPr>
        </p:nvSpPr>
        <p:spPr>
          <a:xfrm>
            <a:off x="311700" y="1647975"/>
            <a:ext cx="8520600" cy="326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6</a:t>
            </a:r>
            <a:r>
              <a:rPr lang="en" sz="1300"/>
              <a:t>0% of you will get an inoculation sticker on your right shoulder (different color than the virus).  That’s 3 in 5 students.  You must keep your inoculation sticker for the </a:t>
            </a:r>
            <a:r>
              <a:rPr lang="en" sz="1300" u="sng"/>
              <a:t>rest of the rounds</a:t>
            </a:r>
            <a:r>
              <a:rPr lang="en" sz="1300"/>
              <a:t> of this simulation.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One person will be the virus carrier.  They will have 3 sets of stickers.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Everyone will wander randomly, slowly and calmly around the room.  You should NOT seek out the virus carrier, nor avoid the virus carrier.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When I give a signal, the virus carrier will put a sticker on the hand or arm of 3 random students he/she comes in contact with.  These students will receive a set of stickers.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These virus carriers will put a sticker on the hand or arm of random students they come in contact within 60 seconds.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At the end of 60 seconds, we will STOP.  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Raise your hand if you have a sticker.  (If you have more than one sticker, it just counts as one.)  </a:t>
            </a:r>
            <a:r>
              <a:rPr lang="en" sz="1300"/>
              <a:t>Tally the inoculation count and the sticker count on board.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Remove your stickers. </a:t>
            </a:r>
            <a:r>
              <a:rPr lang="en" sz="1300"/>
              <a:t>(Do not remove your inoculation stickers.)</a:t>
            </a:r>
            <a:endParaRPr sz="13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1300"/>
          </a:p>
        </p:txBody>
      </p:sp>
      <p:sp>
        <p:nvSpPr>
          <p:cNvPr id="113" name="Google Shape;113;p22"/>
          <p:cNvSpPr txBox="1"/>
          <p:nvPr/>
        </p:nvSpPr>
        <p:spPr>
          <a:xfrm>
            <a:off x="2979475" y="1097700"/>
            <a:ext cx="2712900" cy="470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000"/>
              <a:t>Round 5</a:t>
            </a:r>
            <a:endParaRPr b="1" sz="20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3"/>
          <p:cNvSpPr txBox="1"/>
          <p:nvPr>
            <p:ph type="title"/>
          </p:nvPr>
        </p:nvSpPr>
        <p:spPr>
          <a:xfrm>
            <a:off x="311700" y="156825"/>
            <a:ext cx="8520600" cy="86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rgbClr val="0000FF"/>
                </a:solidFill>
              </a:rPr>
              <a:t>We using a simulation to enact how viruses spread.  How does a preventative measure (inoculation) prevent how viruses spread?</a:t>
            </a:r>
            <a:endParaRPr sz="2500">
              <a:solidFill>
                <a:srgbClr val="0000FF"/>
              </a:solidFill>
            </a:endParaRPr>
          </a:p>
        </p:txBody>
      </p:sp>
      <p:sp>
        <p:nvSpPr>
          <p:cNvPr id="119" name="Google Shape;119;p23"/>
          <p:cNvSpPr txBox="1"/>
          <p:nvPr>
            <p:ph idx="1" type="body"/>
          </p:nvPr>
        </p:nvSpPr>
        <p:spPr>
          <a:xfrm>
            <a:off x="311700" y="1647975"/>
            <a:ext cx="8520600" cy="326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8</a:t>
            </a:r>
            <a:r>
              <a:rPr lang="en" sz="1300"/>
              <a:t>0% of you will get an inoculation sticker on your right shoulder (different color than the virus).  That’s 4 in 5 students.  You must keep your inoculation sticker for the </a:t>
            </a:r>
            <a:r>
              <a:rPr lang="en" sz="1300" u="sng"/>
              <a:t>rest of the rounds</a:t>
            </a:r>
            <a:r>
              <a:rPr lang="en" sz="1300"/>
              <a:t> of this simulation.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One person will be the virus carrier.  They will have 3 sets of stickers.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Everyone will wander randomly, slowly and calmly around the room.  You should NOT seek out the virus carrier, nor avoid the virus carrier.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When I give a signal, the virus carrier will put a sticker on the hand or arm of 3 random students he/she comes in contact with.  These students will receive a set of stickers.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These virus carriers will put a sticker on the hand or arm of random students they come in contact within 60 seconds.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At the end of 60 seconds, we will STOP.  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Raise your hand if you have a sticker.  (If you have more than one sticker, it just counts as one.) </a:t>
            </a:r>
            <a:r>
              <a:rPr lang="en" sz="1300"/>
              <a:t>Tally the inoculation count and the sticker count on board.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Remove your stickers.</a:t>
            </a:r>
            <a:endParaRPr sz="13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1300"/>
          </a:p>
        </p:txBody>
      </p:sp>
      <p:sp>
        <p:nvSpPr>
          <p:cNvPr id="120" name="Google Shape;120;p23"/>
          <p:cNvSpPr txBox="1"/>
          <p:nvPr/>
        </p:nvSpPr>
        <p:spPr>
          <a:xfrm>
            <a:off x="2979475" y="1097700"/>
            <a:ext cx="2712900" cy="470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000"/>
              <a:t>Round 6</a:t>
            </a:r>
            <a:endParaRPr b="1" sz="20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Make a bar graph of the class data.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6" name="Google Shape;126;p2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Round 2 serves as a control because no students were inoculated.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In your table groups, discuss the questions below:</a:t>
            </a:r>
            <a:endParaRPr/>
          </a:p>
          <a:p>
            <a:pPr indent="0" lvl="0" marL="457200" rtl="0" algn="l">
              <a:lnSpc>
                <a:spcPct val="50000"/>
              </a:lnSpc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Which of the game round most realistically represents an epidemic?  Explain.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How do different levels of inoculation affect how a virus spreads through a population?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How would you change the game to make it more realistic?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List any methods that might help prevent an epidemic from spreading.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How do inoculations compare to other preventive measures, such as wearing a mask or washing hands, when it comes to reducing infections?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This activity represents one kind of model used in science teaching—a simulation of how a virus spreads. List some other examples of models used in science. Why do people use models? </a:t>
            </a:r>
            <a:endParaRPr sz="1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2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Claim, Evidence, Reasoning</a:t>
            </a:r>
            <a:endParaRPr/>
          </a:p>
        </p:txBody>
      </p:sp>
      <p:sp>
        <p:nvSpPr>
          <p:cNvPr id="132" name="Google Shape;132;p2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Entry task: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can viruses spread from one person to another?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Record your ideas in your science notebook.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Be prepared to share.</a:t>
            </a:r>
            <a:endParaRPr/>
          </a:p>
        </p:txBody>
      </p:sp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728950" y="2257100"/>
            <a:ext cx="2922149" cy="2191601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/>
          <p:nvPr>
            <p:ph idx="1" type="body"/>
          </p:nvPr>
        </p:nvSpPr>
        <p:spPr>
          <a:xfrm>
            <a:off x="311700" y="376350"/>
            <a:ext cx="8520600" cy="4192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can viruses spread from one person to another?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	List ideas on board.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What are some ways of preventing disease spread from one person to another?</a:t>
            </a:r>
            <a:endParaRPr/>
          </a:p>
          <a:p>
            <a:pPr indent="45720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Think, pair, share</a:t>
            </a:r>
            <a:endParaRPr/>
          </a:p>
          <a:p>
            <a:pPr indent="45720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List ideas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What shots have you had?  For what diseases?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	Share out.  List ideas on boards.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800">
                <a:solidFill>
                  <a:schemeClr val="dk1"/>
                </a:solidFill>
              </a:rPr>
              <a:t>Learning target</a:t>
            </a:r>
            <a:r>
              <a:rPr lang="en" sz="5200">
                <a:solidFill>
                  <a:schemeClr val="dk1"/>
                </a:solidFill>
              </a:rPr>
              <a:t>:</a:t>
            </a:r>
            <a:endParaRPr sz="52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0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Today, we are going to conduct a simulation of how germs can spread within a group of people.  We will graph the data, change the conditions, graph more date, and analyze the data.</a:t>
            </a:r>
            <a:endParaRPr sz="30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52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7"/>
          <p:cNvSpPr txBox="1"/>
          <p:nvPr>
            <p:ph type="title"/>
          </p:nvPr>
        </p:nvSpPr>
        <p:spPr>
          <a:xfrm>
            <a:off x="311700" y="141125"/>
            <a:ext cx="8520600" cy="876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rgbClr val="0000FF"/>
                </a:solidFill>
              </a:rPr>
              <a:t>We are going to enact a simulation of how viruses spread.</a:t>
            </a:r>
            <a:endParaRPr sz="2500">
              <a:solidFill>
                <a:srgbClr val="0000FF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rgbClr val="0000FF"/>
                </a:solidFill>
              </a:rPr>
              <a:t>We are going to play 6 1-minute rounds and collect data after each one.</a:t>
            </a:r>
            <a:endParaRPr sz="2500">
              <a:solidFill>
                <a:srgbClr val="0000FF"/>
              </a:solidFill>
            </a:endParaRPr>
          </a:p>
        </p:txBody>
      </p:sp>
      <p:sp>
        <p:nvSpPr>
          <p:cNvPr id="78" name="Google Shape;78;p17"/>
          <p:cNvSpPr txBox="1"/>
          <p:nvPr>
            <p:ph idx="1" type="body"/>
          </p:nvPr>
        </p:nvSpPr>
        <p:spPr>
          <a:xfrm>
            <a:off x="311700" y="1928825"/>
            <a:ext cx="8520600" cy="307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One person will be the virus carrier.  They will have one set of stickers.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Everyone will wander randomly around the room.  You should NOT seek out the virus carrier, nor avoid the virus carrier.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When I give a signal, the virus carrier will put a sticker on the hand or arm of random students he/she comes in contact within 60 seconds.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At the end of 60 seconds, we will STOP.  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Raise your hand if you have a sticker.  (If you have more than one sticker, it just counts as one.)  Tally sticker count on board.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Remove your stickers.</a:t>
            </a:r>
            <a:endParaRPr/>
          </a:p>
        </p:txBody>
      </p:sp>
      <p:sp>
        <p:nvSpPr>
          <p:cNvPr id="79" name="Google Shape;79;p17"/>
          <p:cNvSpPr txBox="1"/>
          <p:nvPr/>
        </p:nvSpPr>
        <p:spPr>
          <a:xfrm>
            <a:off x="2979475" y="1427000"/>
            <a:ext cx="2712900" cy="54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000"/>
              <a:t>Round 1</a:t>
            </a:r>
            <a:endParaRPr b="1" sz="20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rgbClr val="0000FF"/>
                </a:solidFill>
              </a:rPr>
              <a:t>We are going to enact a simulation of how viruses spread.</a:t>
            </a:r>
            <a:endParaRPr sz="2500">
              <a:solidFill>
                <a:srgbClr val="0000FF"/>
              </a:solidFill>
            </a:endParaRPr>
          </a:p>
        </p:txBody>
      </p:sp>
      <p:sp>
        <p:nvSpPr>
          <p:cNvPr id="85" name="Google Shape;85;p18"/>
          <p:cNvSpPr txBox="1"/>
          <p:nvPr>
            <p:ph idx="1" type="body"/>
          </p:nvPr>
        </p:nvSpPr>
        <p:spPr>
          <a:xfrm>
            <a:off x="311700" y="1568150"/>
            <a:ext cx="8520600" cy="334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One person will be the virus carrier.  They will have 3 sets of stickers.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Everyone will wander randomly, slowly and calmly around the room.  You should NOT seek out the virus carrier, nor avoid the virus carrier.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When I give a signal, the virus carrier will put a sticker on the hand or arm of 3 random students he/she comes in contact with.  These students will receive a set of stickers.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These</a:t>
            </a:r>
            <a:r>
              <a:rPr lang="en" sz="1600"/>
              <a:t> three virus carriers will put a sticker on the hand or arm of random students they come in contact within 60 seconds.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At the end of 60 seconds, we will STOP.  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Raise your hand if you have a sticker.  (If you have more than one sticker, it just counts as one.)  Tally sticker count on board.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AutoNum type="arabicPeriod"/>
            </a:pPr>
            <a:r>
              <a:rPr lang="en" sz="1600"/>
              <a:t>Remove your stickers.</a:t>
            </a:r>
            <a:endParaRPr sz="1600"/>
          </a:p>
        </p:txBody>
      </p:sp>
      <p:sp>
        <p:nvSpPr>
          <p:cNvPr id="86" name="Google Shape;86;p18"/>
          <p:cNvSpPr txBox="1"/>
          <p:nvPr/>
        </p:nvSpPr>
        <p:spPr>
          <a:xfrm>
            <a:off x="2979475" y="1097700"/>
            <a:ext cx="2712900" cy="470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000"/>
              <a:t>Round 2</a:t>
            </a:r>
            <a:endParaRPr b="1" sz="20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Graph the results from the first two rounds.</a:t>
            </a:r>
            <a:endParaRPr/>
          </a:p>
        </p:txBody>
      </p:sp>
      <p:sp>
        <p:nvSpPr>
          <p:cNvPr id="92" name="Google Shape;92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Draw  your graphs from rounds 1 and 2 on  your handout.</a:t>
            </a:r>
            <a:endParaRPr/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Sketch lines on Step 2s axes to represent your sense of how the number of people infected would change over time.</a:t>
            </a:r>
            <a:endParaRPr/>
          </a:p>
          <a:p>
            <a:pPr indent="0" lvl="0" marL="457200" rtl="0" algn="r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What are some of the differences between round 1 and 2?</a:t>
            </a:r>
            <a:endParaRPr/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Which round more closely represents a real-life epidemic?  Why?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0"/>
          <p:cNvSpPr txBox="1"/>
          <p:nvPr>
            <p:ph type="title"/>
          </p:nvPr>
        </p:nvSpPr>
        <p:spPr>
          <a:xfrm>
            <a:off x="311700" y="156825"/>
            <a:ext cx="8520600" cy="86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rgbClr val="0000FF"/>
                </a:solidFill>
              </a:rPr>
              <a:t>We using a simulation to enact how viruses spread.  How does a preventative measure (inoculation) prevent how viruses spread?</a:t>
            </a:r>
            <a:endParaRPr sz="2500">
              <a:solidFill>
                <a:srgbClr val="0000FF"/>
              </a:solidFill>
            </a:endParaRPr>
          </a:p>
        </p:txBody>
      </p:sp>
      <p:sp>
        <p:nvSpPr>
          <p:cNvPr id="98" name="Google Shape;98;p20"/>
          <p:cNvSpPr txBox="1"/>
          <p:nvPr>
            <p:ph idx="1" type="body"/>
          </p:nvPr>
        </p:nvSpPr>
        <p:spPr>
          <a:xfrm>
            <a:off x="311700" y="1647975"/>
            <a:ext cx="8520600" cy="326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20% of you will get an inoculation sticker on your right shoulder (different color than the virus).  That’s 1 in 5 students.  You must keep your inoculation sticker for the </a:t>
            </a:r>
            <a:r>
              <a:rPr lang="en" sz="1300" u="sng"/>
              <a:t>rest of the rounds</a:t>
            </a:r>
            <a:r>
              <a:rPr lang="en" sz="1300"/>
              <a:t> of this simulation.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One person will be the virus carrier.  They will have 3 sets of stickers.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Everyone will wander randomly, slowly and calmly around the room.  You should NOT seek out the virus carrier, nor avoid the virus carrier.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When I give a signal, the virus carrier will put a sticker on the hand or arm of 3 random students he/she comes in contact with.  These students will receive a set of stickers.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These virus carriers will put a sticker on the hand or arm of random students they come in contact within 60 seconds.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At the end of 60 seconds, we will STOP.  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Raise your hand if you have a sticker.  (If you have more than one sticker, it just counts as one.)  Tally the inoculation count and the sticker count on board.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Remove your stickers. (Do not remove your inoculation stickers.)</a:t>
            </a:r>
            <a:endParaRPr sz="13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1300"/>
          </a:p>
        </p:txBody>
      </p:sp>
      <p:sp>
        <p:nvSpPr>
          <p:cNvPr id="99" name="Google Shape;99;p20"/>
          <p:cNvSpPr txBox="1"/>
          <p:nvPr/>
        </p:nvSpPr>
        <p:spPr>
          <a:xfrm>
            <a:off x="2979475" y="1097700"/>
            <a:ext cx="2712900" cy="470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000"/>
              <a:t>Round 3</a:t>
            </a:r>
            <a:endParaRPr b="1" sz="20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1"/>
          <p:cNvSpPr txBox="1"/>
          <p:nvPr>
            <p:ph type="title"/>
          </p:nvPr>
        </p:nvSpPr>
        <p:spPr>
          <a:xfrm>
            <a:off x="311700" y="156825"/>
            <a:ext cx="8520600" cy="86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rgbClr val="0000FF"/>
                </a:solidFill>
              </a:rPr>
              <a:t>We using a simulation to enact how viruses spread.  How does a preventative measure (inoculation) prevent how viruses spread?</a:t>
            </a:r>
            <a:endParaRPr sz="2500">
              <a:solidFill>
                <a:srgbClr val="0000FF"/>
              </a:solidFill>
            </a:endParaRPr>
          </a:p>
        </p:txBody>
      </p:sp>
      <p:sp>
        <p:nvSpPr>
          <p:cNvPr id="105" name="Google Shape;105;p21"/>
          <p:cNvSpPr txBox="1"/>
          <p:nvPr>
            <p:ph idx="1" type="body"/>
          </p:nvPr>
        </p:nvSpPr>
        <p:spPr>
          <a:xfrm>
            <a:off x="311700" y="1647975"/>
            <a:ext cx="8520600" cy="326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4</a:t>
            </a:r>
            <a:r>
              <a:rPr lang="en" sz="1300"/>
              <a:t>0% of you will get an inoculation sticker on your right shoulder (different color than the virus).  That’s 2 in 5 students.  You must keep your inoculation sticker for the </a:t>
            </a:r>
            <a:r>
              <a:rPr lang="en" sz="1300" u="sng"/>
              <a:t>rest of the rounds</a:t>
            </a:r>
            <a:r>
              <a:rPr lang="en" sz="1300"/>
              <a:t> of this simulation.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One person will be the virus carrier.  They will have 3 sets of stickers.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Everyone will wander randomly, slowly and calmly around the room.  You should NOT seek out the virus carrier, nor avoid the virus carrier.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When I give a signal, the virus carrier will put a sticker on the hand or arm of 3 random students he/she comes in contact with.  These students will receive a set of stickers.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These virus carriers will put a sticker on the hand or arm of random students they come in contact within 60 seconds.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At the end of 60 seconds, we will STOP.  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Raise your hand if you have a sticker.  (If you have more than one sticker, it just counts as one.)  </a:t>
            </a:r>
            <a:r>
              <a:rPr lang="en" sz="1300"/>
              <a:t>Tally the inoculation count and the sticker count on board.</a:t>
            </a:r>
            <a:endParaRPr sz="1300"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AutoNum type="arabicPeriod"/>
            </a:pPr>
            <a:r>
              <a:rPr lang="en" sz="1300"/>
              <a:t>Remove your stickers. </a:t>
            </a:r>
            <a:r>
              <a:rPr lang="en" sz="1300"/>
              <a:t>(Do not remove your inoculation stickers.)</a:t>
            </a:r>
            <a:endParaRPr sz="1300"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1300"/>
          </a:p>
        </p:txBody>
      </p:sp>
      <p:sp>
        <p:nvSpPr>
          <p:cNvPr id="106" name="Google Shape;106;p21"/>
          <p:cNvSpPr txBox="1"/>
          <p:nvPr/>
        </p:nvSpPr>
        <p:spPr>
          <a:xfrm>
            <a:off x="2979475" y="1097700"/>
            <a:ext cx="2712900" cy="470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000"/>
              <a:t>Round 4</a:t>
            </a:r>
            <a:endParaRPr b="1" sz="20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